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65" r:id="rId4"/>
    <p:sldId id="268" r:id="rId5"/>
    <p:sldId id="269" r:id="rId6"/>
    <p:sldId id="262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iu yin hempel" initials="cyh" lastIdx="1" clrIdx="0">
    <p:extLst/>
  </p:cmAuthor>
  <p:cmAuthor id="2" name="chiu yin hempel" initials="cyh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92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2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C13F4-4F71-4BC0-8F9E-ABE01A2AC0E6}" type="datetimeFigureOut">
              <a:rPr lang="en-US" smtClean="0"/>
              <a:t>12/21/17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1D76E-00A0-46BD-BA08-F16FFF9A4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6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1D76E-00A0-46BD-BA08-F16FFF9A436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3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42D6-E58E-47FE-B317-05C5057C9E47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A072-C6B9-44A3-B81C-9F76943252C3}" type="datetime1">
              <a:rPr lang="en-US" smtClean="0"/>
              <a:t>12/21/17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F8DB-4208-40B6-B3A2-2E34E3FD2E46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1FE37-34D9-4735-9FE6-AB3A38F9DE50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1D5F-1CC8-42D0-A3B3-A7032E39872E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665F-EAC5-4487-B698-36090D06ADE5}" type="datetime1">
              <a:rPr lang="en-US" smtClean="0"/>
              <a:t>12/21/17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679D-0911-4CC7-8B39-1D96FDB86E3E}" type="datetime1">
              <a:rPr lang="en-US" smtClean="0"/>
              <a:t>12/21/17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DE6B-53BF-4DFE-8948-3D3460D93EDA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B2D2-A40A-4BEB-8177-5802ED3E5B99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0C5-B187-4743-9BDD-F3CDE5703A86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4DE-50CE-4114-9387-756099AC0E51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0FB6-EB3F-4101-9BF9-B87EAC61878D}" type="datetime1">
              <a:rPr lang="en-US" smtClean="0"/>
              <a:t>12/21/17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3D70-CFF0-432D-B628-6690D22A6473}" type="datetime1">
              <a:rPr lang="en-US" smtClean="0"/>
              <a:t>12/21/17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4B87-88FC-48CB-9C12-CD0C96B77387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40E1-F65A-4454-8E9A-6278C74C3C8F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0BC1-57BE-476C-97B2-E177B2499B80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10A1-721B-4127-A669-29850F7BA007}" type="datetime1">
              <a:rPr lang="en-US" smtClean="0"/>
              <a:t>12/21/17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53DFADD-D3BE-40DF-B0FE-6E523B86FBA5}" type="datetime1">
              <a:rPr lang="en-US" smtClean="0"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81666"/>
            <a:ext cx="8825658" cy="3329581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Tuxedo Park </a:t>
            </a:r>
            <a:br>
              <a:rPr lang="en-US" sz="4800" b="1" dirty="0" smtClean="0">
                <a:solidFill>
                  <a:schemeClr val="bg1"/>
                </a:solidFill>
              </a:rPr>
            </a:br>
            <a:r>
              <a:rPr lang="en-US" sz="4800" b="1" dirty="0" smtClean="0">
                <a:solidFill>
                  <a:schemeClr val="bg1"/>
                </a:solidFill>
              </a:rPr>
              <a:t>Tree Advisory Board (TPTAB)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Report to the village of tuxedo Park board of trustees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DECEMBER 20, 2017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Picture 6" descr="C:\Users\wcynyc\Documents\TAB Letterhead\TPtreeboardlogojpegChiuY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55" y="1612669"/>
            <a:ext cx="2103634" cy="14999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942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</a:rPr>
              <a:t>Race Track Nature Preserve: </a:t>
            </a:r>
            <a:r>
              <a:rPr lang="en-US" sz="4000" b="1" dirty="0" smtClean="0">
                <a:solidFill>
                  <a:schemeClr val="bg1"/>
                </a:solidFill>
              </a:rPr>
              <a:t>donations </a:t>
            </a:r>
            <a:r>
              <a:rPr lang="en-US" sz="4000" b="1" dirty="0" smtClean="0">
                <a:solidFill>
                  <a:schemeClr val="bg1"/>
                </a:solidFill>
              </a:rPr>
              <a:t>received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895601"/>
            <a:ext cx="8946541" cy="3352798"/>
          </a:xfrm>
        </p:spPr>
        <p:txBody>
          <a:bodyPr>
            <a:normAutofit/>
          </a:bodyPr>
          <a:lstStyle/>
          <a:p>
            <a:pPr marL="0" indent="0" algn="ctr" defTabSz="914400">
              <a:spcBef>
                <a:spcPts val="0"/>
              </a:spcBef>
              <a:buClrTx/>
              <a:buSzTx/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From May 2016 to December 2017 </a:t>
            </a:r>
          </a:p>
          <a:p>
            <a:pPr marL="0" indent="0" algn="ctr" defTabSz="914400">
              <a:spcBef>
                <a:spcPts val="0"/>
              </a:spcBef>
              <a:buClrTx/>
              <a:buSzTx/>
              <a:buNone/>
            </a:pP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algn="ctr" defTabSz="914400">
              <a:spcBef>
                <a:spcPts val="0"/>
              </a:spcBef>
              <a:buClrTx/>
              <a:buSzTx/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$221,700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en-US" sz="3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08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</a:rPr>
              <a:t>Race Track Nature </a:t>
            </a:r>
            <a:r>
              <a:rPr lang="en-US" sz="4000" b="1" dirty="0" smtClean="0">
                <a:solidFill>
                  <a:schemeClr val="bg1"/>
                </a:solidFill>
              </a:rPr>
              <a:t>Preserve: </a:t>
            </a:r>
            <a:r>
              <a:rPr lang="en-US" sz="4000" b="1" dirty="0" smtClean="0">
                <a:solidFill>
                  <a:schemeClr val="bg1"/>
                </a:solidFill>
              </a:rPr>
              <a:t>donations utilization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218268"/>
            <a:ext cx="8946541" cy="44195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Phase 1 </a:t>
            </a:r>
            <a:r>
              <a:rPr lang="mr-IN" sz="2800" b="1" dirty="0" smtClean="0">
                <a:solidFill>
                  <a:schemeClr val="bg1"/>
                </a:solidFill>
              </a:rPr>
              <a:t>–</a:t>
            </a:r>
            <a:r>
              <a:rPr lang="en-US" sz="2800" b="1" dirty="0" smtClean="0">
                <a:solidFill>
                  <a:schemeClr val="bg1"/>
                </a:solidFill>
              </a:rPr>
              <a:t> 2017: $21,000</a:t>
            </a: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Completed LWLA analysis, design &amp; installation plans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Broken the back of </a:t>
            </a:r>
            <a:r>
              <a:rPr lang="en-US" sz="2800" dirty="0" smtClean="0">
                <a:solidFill>
                  <a:schemeClr val="bg1"/>
                </a:solidFill>
              </a:rPr>
              <a:t>the </a:t>
            </a:r>
            <a:r>
              <a:rPr lang="en-US" sz="2800" dirty="0" err="1" smtClean="0">
                <a:solidFill>
                  <a:schemeClr val="bg1"/>
                </a:solidFill>
              </a:rPr>
              <a:t>invasives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800" dirty="0">
                <a:solidFill>
                  <a:schemeClr val="bg1"/>
                </a:solidFill>
              </a:rPr>
              <a:t>P</a:t>
            </a:r>
            <a:r>
              <a:rPr lang="en-US" sz="2800" dirty="0" smtClean="0">
                <a:solidFill>
                  <a:schemeClr val="bg1"/>
                </a:solidFill>
              </a:rPr>
              <a:t>repared 12 acres of the flat basin for seeding/planting in 2018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Phase 2 </a:t>
            </a:r>
            <a:r>
              <a:rPr lang="mr-IN" sz="2800" b="1" dirty="0" smtClean="0">
                <a:solidFill>
                  <a:schemeClr val="bg1"/>
                </a:solidFill>
              </a:rPr>
              <a:t>–</a:t>
            </a:r>
            <a:r>
              <a:rPr lang="en-US" sz="2800" b="1" dirty="0" smtClean="0">
                <a:solidFill>
                  <a:schemeClr val="bg1"/>
                </a:solidFill>
              </a:rPr>
              <a:t> 2018: balance of $ </a:t>
            </a:r>
            <a:r>
              <a:rPr lang="en-US" sz="2800" b="1" dirty="0" smtClean="0">
                <a:solidFill>
                  <a:schemeClr val="bg1"/>
                </a:solidFill>
              </a:rPr>
              <a:t>raised to-date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Seeding </a:t>
            </a:r>
            <a:r>
              <a:rPr lang="en-US" sz="2800" dirty="0" smtClean="0">
                <a:solidFill>
                  <a:schemeClr val="bg1"/>
                </a:solidFill>
              </a:rPr>
              <a:t>and </a:t>
            </a:r>
            <a:r>
              <a:rPr lang="en-US" sz="2800" dirty="0" smtClean="0">
                <a:solidFill>
                  <a:schemeClr val="bg1"/>
                </a:solidFill>
              </a:rPr>
              <a:t>planting in the flat basin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Ongoing </a:t>
            </a:r>
            <a:r>
              <a:rPr lang="en-US" sz="2800" dirty="0" err="1" smtClean="0">
                <a:solidFill>
                  <a:schemeClr val="bg1"/>
                </a:solidFill>
              </a:rPr>
              <a:t>invasives</a:t>
            </a:r>
            <a:r>
              <a:rPr lang="en-US" sz="2800" dirty="0" smtClean="0">
                <a:solidFill>
                  <a:schemeClr val="bg1"/>
                </a:solidFill>
              </a:rPr>
              <a:t> control/maintenance work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charset="2"/>
              <a:buChar char="§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55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</a:rPr>
              <a:t>Race Track Nature </a:t>
            </a:r>
            <a:r>
              <a:rPr lang="en-US" sz="4000" b="1" dirty="0" smtClean="0">
                <a:solidFill>
                  <a:schemeClr val="bg1"/>
                </a:solidFill>
              </a:rPr>
              <a:t>Preserve Friends: </a:t>
            </a:r>
            <a:r>
              <a:rPr lang="en-US" sz="4000" b="1" dirty="0" smtClean="0">
                <a:solidFill>
                  <a:schemeClr val="bg1"/>
                </a:solidFill>
              </a:rPr>
              <a:t>ongoing </a:t>
            </a:r>
            <a:r>
              <a:rPr lang="en-US" sz="4000" b="1" dirty="0">
                <a:solidFill>
                  <a:schemeClr val="bg1"/>
                </a:solidFill>
              </a:rPr>
              <a:t>f</a:t>
            </a:r>
            <a:r>
              <a:rPr lang="en-US" sz="4000" b="1" dirty="0" smtClean="0">
                <a:solidFill>
                  <a:schemeClr val="bg1"/>
                </a:solidFill>
              </a:rPr>
              <a:t>undraising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252133"/>
            <a:ext cx="8946541" cy="39962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To fund necessary </a:t>
            </a:r>
            <a:r>
              <a:rPr lang="en-US" sz="3200" b="1" dirty="0" smtClean="0">
                <a:solidFill>
                  <a:schemeClr val="bg1"/>
                </a:solidFill>
              </a:rPr>
              <a:t>future enhancements after Phase 2, </a:t>
            </a:r>
            <a:r>
              <a:rPr lang="en-US" sz="3200" b="1" dirty="0" smtClean="0">
                <a:solidFill>
                  <a:schemeClr val="bg1"/>
                </a:solidFill>
              </a:rPr>
              <a:t>e.g.</a:t>
            </a:r>
          </a:p>
          <a:p>
            <a:pPr>
              <a:buFont typeface="Wingdings" charset="2"/>
              <a:buChar char="§"/>
            </a:pPr>
            <a:r>
              <a:rPr lang="en-US" sz="3200" dirty="0" smtClean="0">
                <a:solidFill>
                  <a:schemeClr val="bg1"/>
                </a:solidFill>
              </a:rPr>
              <a:t>Put more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live plants in the </a:t>
            </a:r>
            <a:r>
              <a:rPr lang="en-US" sz="3200" dirty="0" smtClean="0">
                <a:solidFill>
                  <a:schemeClr val="bg1"/>
                </a:solidFill>
              </a:rPr>
              <a:t>native meadow to increase its biodiversity and health,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3200" dirty="0" smtClean="0">
                <a:solidFill>
                  <a:schemeClr val="bg1"/>
                </a:solidFill>
              </a:rPr>
              <a:t>Landscape the </a:t>
            </a:r>
            <a:r>
              <a:rPr lang="en-US" sz="3200" dirty="0" smtClean="0">
                <a:solidFill>
                  <a:schemeClr val="bg1"/>
                </a:solidFill>
              </a:rPr>
              <a:t>(new) North and Tuxedo Road </a:t>
            </a:r>
            <a:r>
              <a:rPr lang="en-US" sz="3200" dirty="0" smtClean="0">
                <a:solidFill>
                  <a:schemeClr val="bg1"/>
                </a:solidFill>
              </a:rPr>
              <a:t>entrances,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3200" dirty="0" smtClean="0">
                <a:solidFill>
                  <a:schemeClr val="bg1"/>
                </a:solidFill>
              </a:rPr>
              <a:t>Plant trees,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3200" dirty="0" smtClean="0">
                <a:solidFill>
                  <a:schemeClr val="bg1"/>
                </a:solidFill>
              </a:rPr>
              <a:t>Strengthen the e</a:t>
            </a:r>
            <a:r>
              <a:rPr lang="en-US" sz="3200" dirty="0" smtClean="0">
                <a:solidFill>
                  <a:schemeClr val="bg1"/>
                </a:solidFill>
              </a:rPr>
              <a:t>mbankments with plantings,</a:t>
            </a:r>
          </a:p>
          <a:p>
            <a:pPr>
              <a:buFont typeface="Wingdings" charset="2"/>
              <a:buChar char="§"/>
            </a:pPr>
            <a:r>
              <a:rPr lang="en-US" sz="3200" dirty="0" smtClean="0">
                <a:solidFill>
                  <a:schemeClr val="bg1"/>
                </a:solidFill>
              </a:rPr>
              <a:t>Reinforce the elephant drain,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etc.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6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</a:rPr>
              <a:t>Race Track Nature </a:t>
            </a:r>
            <a:r>
              <a:rPr lang="en-US" sz="4000" b="1" dirty="0" smtClean="0">
                <a:solidFill>
                  <a:schemeClr val="bg1"/>
                </a:solidFill>
              </a:rPr>
              <a:t>Preserve: transformation process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590801"/>
            <a:ext cx="8946541" cy="36575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Patience </a:t>
            </a: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3-5 years for the native meadow to become established/self-sustaining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Evolving aesthetics/improving ecology during this time</a:t>
            </a: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6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503518"/>
            <a:ext cx="9404723" cy="140053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Tree Advisory Board: budget &amp; expenses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6314" y="2302933"/>
            <a:ext cx="8864520" cy="4301066"/>
          </a:xfr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solidFill>
                <a:schemeClr val="bg1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2017/18 allocated budget $4,000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schemeClr val="bg1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Expenses up to </a:t>
            </a:r>
            <a:r>
              <a:rPr lang="en-US" sz="2400" b="1" dirty="0" smtClean="0">
                <a:solidFill>
                  <a:schemeClr val="bg1"/>
                </a:solidFill>
              </a:rPr>
              <a:t>12-19-2017</a:t>
            </a:r>
            <a:r>
              <a:rPr lang="en-US" sz="2400" b="1" dirty="0" smtClean="0">
                <a:solidFill>
                  <a:schemeClr val="bg1"/>
                </a:solidFill>
              </a:rPr>
              <a:t>: $1,605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  <a:defRPr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Balance will be spent on:</a:t>
            </a:r>
            <a:endParaRPr lang="en-US" sz="2400" dirty="0">
              <a:solidFill>
                <a:schemeClr val="bg1"/>
              </a:solidFill>
            </a:endParaRPr>
          </a:p>
          <a:p>
            <a:pPr defTabSz="914400">
              <a:spcBef>
                <a:spcPts val="0"/>
              </a:spcBef>
              <a:buClrTx/>
              <a:buSzTx/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Arbor Day </a:t>
            </a:r>
            <a:r>
              <a:rPr lang="en-US" sz="2400" dirty="0" smtClean="0">
                <a:solidFill>
                  <a:schemeClr val="bg1"/>
                </a:solidFill>
              </a:rPr>
              <a:t>planting</a:t>
            </a:r>
          </a:p>
          <a:p>
            <a:pPr defTabSz="914400">
              <a:spcBef>
                <a:spcPts val="0"/>
              </a:spcBef>
              <a:buClrTx/>
              <a:buSzTx/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Educational newsletters </a:t>
            </a:r>
            <a:endParaRPr lang="en-US" sz="2400" dirty="0" smtClean="0">
              <a:solidFill>
                <a:schemeClr val="bg1"/>
              </a:solidFill>
            </a:endParaRPr>
          </a:p>
          <a:p>
            <a:pPr defTabSz="914400">
              <a:spcBef>
                <a:spcPts val="0"/>
              </a:spcBef>
              <a:buClrTx/>
              <a:buSzTx/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Website updates</a:t>
            </a:r>
            <a:endParaRPr lang="en-US" sz="2400" dirty="0" smtClean="0">
              <a:solidFill>
                <a:schemeClr val="bg1"/>
              </a:solidFill>
            </a:endParaRPr>
          </a:p>
          <a:p>
            <a:pPr defTabSz="914400">
              <a:spcBef>
                <a:spcPts val="0"/>
              </a:spcBef>
              <a:buClrTx/>
              <a:buSzTx/>
              <a:buFont typeface="Arial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</a:rPr>
              <a:t>Invasives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control outside the Race Track Preserve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Tree Advisory Board: terms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Reappointment of Christopher </a:t>
            </a:r>
            <a:r>
              <a:rPr lang="en-US" sz="3200" dirty="0" err="1" smtClean="0">
                <a:solidFill>
                  <a:schemeClr val="bg1"/>
                </a:solidFill>
              </a:rPr>
              <a:t>Gow</a:t>
            </a:r>
            <a:r>
              <a:rPr lang="en-US" sz="3200" dirty="0" smtClean="0">
                <a:solidFill>
                  <a:schemeClr val="bg1"/>
                </a:solidFill>
              </a:rPr>
              <a:t> to a two-year term.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Appointment of Jill </a:t>
            </a:r>
            <a:r>
              <a:rPr lang="en-US" sz="3200" dirty="0" err="1" smtClean="0">
                <a:solidFill>
                  <a:schemeClr val="bg1"/>
                </a:solidFill>
              </a:rPr>
              <a:t>Swirbul</a:t>
            </a:r>
            <a:r>
              <a:rPr lang="en-US" sz="3200" dirty="0" smtClean="0">
                <a:solidFill>
                  <a:schemeClr val="bg1"/>
                </a:solidFill>
              </a:rPr>
              <a:t> to a two-year term, replacing Jack Kilgore.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(Dena Steele’s and Chiu Yin Hempel’s 3-year terms expire December 2018.)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2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3492</TotalTime>
  <Words>262</Words>
  <Application>Microsoft Macintosh PowerPoint</Application>
  <PresentationFormat>Widescreen</PresentationFormat>
  <Paragraphs>51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Century Gothic</vt:lpstr>
      <vt:lpstr>Mangal</vt:lpstr>
      <vt:lpstr>Wingdings</vt:lpstr>
      <vt:lpstr>Wingdings 3</vt:lpstr>
      <vt:lpstr>Arial</vt:lpstr>
      <vt:lpstr>Ion</vt:lpstr>
      <vt:lpstr>Tuxedo Park  Tree Advisory Board (TPTAB)</vt:lpstr>
      <vt:lpstr>Race Track Nature Preserve: donations received</vt:lpstr>
      <vt:lpstr>Race Track Nature Preserve: donations utilization</vt:lpstr>
      <vt:lpstr>Race Track Nature Preserve Friends: ongoing fundraising</vt:lpstr>
      <vt:lpstr>Race Track Nature Preserve: transformation process</vt:lpstr>
      <vt:lpstr>Tree Advisory Board: budget &amp; expenses</vt:lpstr>
      <vt:lpstr>Tree Advisory Board: terms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Tuxedo Park  Tree Advisory Board</dc:title>
  <dc:creator>chiu yin</dc:creator>
  <cp:lastModifiedBy>chiu yin hempel</cp:lastModifiedBy>
  <cp:revision>217</cp:revision>
  <cp:lastPrinted>2017-09-12T19:43:20Z</cp:lastPrinted>
  <dcterms:created xsi:type="dcterms:W3CDTF">2016-01-18T19:30:33Z</dcterms:created>
  <dcterms:modified xsi:type="dcterms:W3CDTF">2017-12-22T03:31:54Z</dcterms:modified>
</cp:coreProperties>
</file>